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Inter"/>
      <p:bold r:id="rId15"/>
      <p:boldItalic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Poppins Medium"/>
      <p:regular r:id="rId21"/>
      <p:bold r:id="rId22"/>
      <p:italic r:id="rId23"/>
      <p:boldItalic r:id="rId24"/>
    </p:embeddedFont>
    <p:embeddedFont>
      <p:font typeface="Poppins Black"/>
      <p:bold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uD4+y3EMA9MJUbkHhQhxtoCoa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Medium-bold.fntdata"/><Relationship Id="rId21" Type="http://schemas.openxmlformats.org/officeDocument/2006/relationships/font" Target="fonts/PoppinsMedium-regular.fntdata"/><Relationship Id="rId24" Type="http://schemas.openxmlformats.org/officeDocument/2006/relationships/font" Target="fonts/PoppinsMedium-boldItalic.fntdata"/><Relationship Id="rId23" Type="http://schemas.openxmlformats.org/officeDocument/2006/relationships/font" Target="fonts/Poppins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Black-boldItalic.fntdata"/><Relationship Id="rId25" Type="http://schemas.openxmlformats.org/officeDocument/2006/relationships/font" Target="fonts/PoppinsBlack-bold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nter-bold.fntdata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font" Target="fonts/Inter-boldItalic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9153525" y="0"/>
            <a:ext cx="9144000" cy="10287000"/>
            <a:chOff x="0" y="0"/>
            <a:chExt cx="5370413" cy="6041715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5370413" cy="6041715"/>
            </a:xfrm>
            <a:custGeom>
              <a:rect b="b" l="l" r="r" t="t"/>
              <a:pathLst>
                <a:path extrusionOk="0" h="6041715" w="5370413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0" y="0"/>
              <a:ext cx="5370413" cy="6041715"/>
            </a:xfrm>
            <a:custGeom>
              <a:rect b="b" l="l" r="r" t="t"/>
              <a:pathLst>
                <a:path extrusionOk="0" h="6041715" w="5370413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0C5C9B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1751551" y="7661286"/>
            <a:ext cx="1245141" cy="264620"/>
            <a:chOff x="0" y="-57150"/>
            <a:chExt cx="327938" cy="69693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327938" cy="12543"/>
            </a:xfrm>
            <a:custGeom>
              <a:rect b="b" l="l" r="r" t="t"/>
              <a:pathLst>
                <a:path extrusionOk="0" h="12543" w="327938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327938" cy="69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8966379" y="1719821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9153525" y="8617027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751551" y="642863"/>
            <a:ext cx="1568611" cy="1231360"/>
          </a:xfrm>
          <a:custGeom>
            <a:rect b="b" l="l" r="r" t="t"/>
            <a:pathLst>
              <a:path extrusionOk="0" h="1231360" w="1568611">
                <a:moveTo>
                  <a:pt x="0" y="0"/>
                </a:moveTo>
                <a:lnTo>
                  <a:pt x="1568611" y="0"/>
                </a:lnTo>
                <a:lnTo>
                  <a:pt x="1568611" y="1231360"/>
                </a:lnTo>
                <a:lnTo>
                  <a:pt x="0" y="1231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1751551" y="3815054"/>
            <a:ext cx="9180589" cy="3290940"/>
            <a:chOff x="0" y="-219075"/>
            <a:chExt cx="12240786" cy="4387921"/>
          </a:xfrm>
        </p:grpSpPr>
        <p:sp>
          <p:nvSpPr>
            <p:cNvPr id="94" name="Google Shape;94;p1"/>
            <p:cNvSpPr txBox="1"/>
            <p:nvPr/>
          </p:nvSpPr>
          <p:spPr>
            <a:xfrm>
              <a:off x="0" y="-219075"/>
              <a:ext cx="12240786" cy="2446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973">
                  <a:solidFill>
                    <a:srgbClr val="201E1E"/>
                  </a:solidFill>
                  <a:latin typeface="Inter"/>
                  <a:ea typeface="Inter"/>
                  <a:cs typeface="Inter"/>
                  <a:sym typeface="Inter"/>
                </a:rPr>
                <a:t>ACTEA</a:t>
              </a:r>
              <a:endParaRPr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1730619"/>
              <a:ext cx="12240786" cy="2438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973">
                  <a:solidFill>
                    <a:srgbClr val="0C5C9B"/>
                  </a:solidFill>
                  <a:latin typeface="Inter"/>
                  <a:ea typeface="Inter"/>
                  <a:cs typeface="Inter"/>
                  <a:sym typeface="Inter"/>
                </a:rPr>
                <a:t>UPDATE</a:t>
              </a:r>
              <a:endParaRPr/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1751551" y="2429518"/>
            <a:ext cx="3298871" cy="777557"/>
            <a:chOff x="0" y="-289321"/>
            <a:chExt cx="4398495" cy="1036742"/>
          </a:xfrm>
        </p:grpSpPr>
        <p:grpSp>
          <p:nvGrpSpPr>
            <p:cNvPr id="97" name="Google Shape;97;p1"/>
            <p:cNvGrpSpPr/>
            <p:nvPr/>
          </p:nvGrpSpPr>
          <p:grpSpPr>
            <a:xfrm>
              <a:off x="0" y="-289321"/>
              <a:ext cx="4398495" cy="1036742"/>
              <a:chOff x="0" y="-57150"/>
              <a:chExt cx="868839" cy="204789"/>
            </a:xfrm>
          </p:grpSpPr>
          <p:sp>
            <p:nvSpPr>
              <p:cNvPr id="98" name="Google Shape;98;p1"/>
              <p:cNvSpPr/>
              <p:nvPr/>
            </p:nvSpPr>
            <p:spPr>
              <a:xfrm>
                <a:off x="0" y="0"/>
                <a:ext cx="868839" cy="147639"/>
              </a:xfrm>
              <a:custGeom>
                <a:rect b="b" l="l" r="r" t="t"/>
                <a:pathLst>
                  <a:path extrusionOk="0" h="147639" w="868839">
                    <a:moveTo>
                      <a:pt x="0" y="0"/>
                    </a:moveTo>
                    <a:lnTo>
                      <a:pt x="868839" y="0"/>
                    </a:lnTo>
                    <a:lnTo>
                      <a:pt x="868839" y="147639"/>
                    </a:lnTo>
                    <a:lnTo>
                      <a:pt x="0" y="147639"/>
                    </a:lnTo>
                    <a:close/>
                  </a:path>
                </a:pathLst>
              </a:custGeom>
              <a:solidFill>
                <a:srgbClr val="0C5C9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 txBox="1"/>
              <p:nvPr/>
            </p:nvSpPr>
            <p:spPr>
              <a:xfrm>
                <a:off x="0" y="-57150"/>
                <a:ext cx="868839" cy="204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1"/>
            <p:cNvSpPr txBox="1"/>
            <p:nvPr/>
          </p:nvSpPr>
          <p:spPr>
            <a:xfrm>
              <a:off x="0" y="145534"/>
              <a:ext cx="4398495" cy="418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2025</a:t>
              </a:r>
              <a:endParaRPr/>
            </a:p>
          </p:txBody>
        </p:sp>
      </p:grp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 b="20709" l="0" r="0" t="4471"/>
          <a:stretch/>
        </p:blipFill>
        <p:spPr>
          <a:xfrm>
            <a:off x="10611447" y="1618215"/>
            <a:ext cx="6505636" cy="731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07" name="Google Shape;107;p2"/>
            <p:cNvSpPr/>
            <p:nvPr/>
          </p:nvSpPr>
          <p:spPr>
            <a:xfrm>
              <a:off x="18919" y="18919"/>
              <a:ext cx="774963" cy="774963"/>
            </a:xfrm>
            <a:custGeom>
              <a:rect b="b" l="l" r="r" t="t"/>
              <a:pathLst>
                <a:path extrusionOk="0" h="774963" w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0154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10" name="Google Shape;110;p2"/>
            <p:cNvSpPr/>
            <p:nvPr/>
          </p:nvSpPr>
          <p:spPr>
            <a:xfrm>
              <a:off x="15531" y="15531"/>
              <a:ext cx="781737" cy="781737"/>
            </a:xfrm>
            <a:custGeom>
              <a:rect b="b" l="l" r="r" t="t"/>
              <a:pathLst>
                <a:path extrusionOk="0" h="781737" w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5286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13" name="Google Shape;113;p2"/>
            <p:cNvSpPr/>
            <p:nvPr/>
          </p:nvSpPr>
          <p:spPr>
            <a:xfrm>
              <a:off x="21728" y="21728"/>
              <a:ext cx="769344" cy="769344"/>
            </a:xfrm>
            <a:custGeom>
              <a:rect b="b" l="l" r="r" t="t"/>
              <a:pathLst>
                <a:path extrusionOk="0" h="769344" w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5286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5745960" y="3268701"/>
            <a:ext cx="13583489" cy="1397192"/>
            <a:chOff x="0" y="-57150"/>
            <a:chExt cx="3049338" cy="313654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3049338" cy="256504"/>
            </a:xfrm>
            <a:custGeom>
              <a:rect b="b" l="l" r="r" t="t"/>
              <a:pathLst>
                <a:path extrusionOk="0" h="256504" w="3049338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0154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0" y="-57150"/>
              <a:ext cx="3049338" cy="313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2"/>
          <p:cNvSpPr txBox="1"/>
          <p:nvPr/>
        </p:nvSpPr>
        <p:spPr>
          <a:xfrm>
            <a:off x="2951281" y="561642"/>
            <a:ext cx="13565624" cy="1761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756">
                <a:solidFill>
                  <a:srgbClr val="015496"/>
                </a:solidFill>
                <a:latin typeface="Poppins Black"/>
                <a:ea typeface="Poppins Black"/>
                <a:cs typeface="Poppins Black"/>
                <a:sym typeface="Poppins Black"/>
              </a:rPr>
              <a:t>President’s Message</a:t>
            </a:r>
            <a:endParaRPr/>
          </a:p>
        </p:txBody>
      </p:sp>
      <p:grpSp>
        <p:nvGrpSpPr>
          <p:cNvPr id="119" name="Google Shape;119;p2"/>
          <p:cNvGrpSpPr/>
          <p:nvPr/>
        </p:nvGrpSpPr>
        <p:grpSpPr>
          <a:xfrm>
            <a:off x="4678409" y="3027034"/>
            <a:ext cx="2135106" cy="2135106"/>
            <a:chOff x="14395" y="14395"/>
            <a:chExt cx="784011" cy="784011"/>
          </a:xfrm>
        </p:grpSpPr>
        <p:sp>
          <p:nvSpPr>
            <p:cNvPr id="120" name="Google Shape;120;p2"/>
            <p:cNvSpPr/>
            <p:nvPr/>
          </p:nvSpPr>
          <p:spPr>
            <a:xfrm>
              <a:off x="14395" y="14395"/>
              <a:ext cx="784011" cy="784011"/>
            </a:xfrm>
            <a:custGeom>
              <a:rect b="b" l="l" r="r" t="t"/>
              <a:pathLst>
                <a:path extrusionOk="0" h="784011" w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5286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5745960" y="6862825"/>
            <a:ext cx="13583489" cy="1397192"/>
            <a:chOff x="0" y="-57150"/>
            <a:chExt cx="3049338" cy="313654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3049338" cy="256504"/>
            </a:xfrm>
            <a:custGeom>
              <a:rect b="b" l="l" r="r" t="t"/>
              <a:pathLst>
                <a:path extrusionOk="0" h="256504" w="3049338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0154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0" y="-57150"/>
              <a:ext cx="3049338" cy="313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4678409" y="6621158"/>
            <a:ext cx="2135106" cy="2135106"/>
            <a:chOff x="14395" y="14395"/>
            <a:chExt cx="784011" cy="784011"/>
          </a:xfrm>
        </p:grpSpPr>
        <p:sp>
          <p:nvSpPr>
            <p:cNvPr id="126" name="Google Shape;126;p2"/>
            <p:cNvSpPr/>
            <p:nvPr/>
          </p:nvSpPr>
          <p:spPr>
            <a:xfrm>
              <a:off x="14395" y="14395"/>
              <a:ext cx="784011" cy="784011"/>
            </a:xfrm>
            <a:custGeom>
              <a:rect b="b" l="l" r="r" t="t"/>
              <a:pathLst>
                <a:path extrusionOk="0" h="784011" w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5286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2"/>
          <p:cNvSpPr/>
          <p:nvPr/>
        </p:nvSpPr>
        <p:spPr>
          <a:xfrm>
            <a:off x="5238526" y="3430987"/>
            <a:ext cx="1014868" cy="1234906"/>
          </a:xfrm>
          <a:custGeom>
            <a:rect b="b" l="l" r="r" t="t"/>
            <a:pathLst>
              <a:path extrusionOk="0" h="1234906" w="1014868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5352829" y="7188196"/>
            <a:ext cx="786262" cy="1001028"/>
          </a:xfrm>
          <a:custGeom>
            <a:rect b="b" l="l" r="r" t="t"/>
            <a:pathLst>
              <a:path extrusionOk="0" h="1001028" w="786262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7045361" y="3531450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Vision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7045361" y="7125574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7045361" y="4953940"/>
            <a:ext cx="9836996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15496"/>
                </a:solidFill>
                <a:latin typeface="Poppins"/>
                <a:ea typeface="Poppins"/>
                <a:cs typeface="Poppins"/>
                <a:sym typeface="Poppins"/>
              </a:rPr>
              <a:t>ACTEA empowers a cohesive and collaborative statewide CTE community.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7045361" y="8578150"/>
            <a:ext cx="9836996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15496"/>
                </a:solidFill>
                <a:latin typeface="Poppins"/>
                <a:ea typeface="Poppins"/>
                <a:cs typeface="Poppins"/>
                <a:sym typeface="Poppins"/>
              </a:rPr>
              <a:t>ACTEA provides leadership to advance Career and Technical Education and support student success.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/>
          <p:nvPr/>
        </p:nvSpPr>
        <p:spPr>
          <a:xfrm rot="2700000">
            <a:off x="17822553" y="8135882"/>
            <a:ext cx="930895" cy="929405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C5C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0" y="4926509"/>
            <a:ext cx="6476186" cy="5360491"/>
            <a:chOff x="0" y="-57150"/>
            <a:chExt cx="1705662" cy="1411817"/>
          </a:xfrm>
        </p:grpSpPr>
        <p:sp>
          <p:nvSpPr>
            <p:cNvPr id="140" name="Google Shape;140;p3"/>
            <p:cNvSpPr/>
            <p:nvPr/>
          </p:nvSpPr>
          <p:spPr>
            <a:xfrm>
              <a:off x="0" y="0"/>
              <a:ext cx="1705662" cy="1354667"/>
            </a:xfrm>
            <a:custGeom>
              <a:rect b="b" l="l" r="r" t="t"/>
              <a:pathLst>
                <a:path extrusionOk="0" h="1354667" w="1705662">
                  <a:moveTo>
                    <a:pt x="0" y="0"/>
                  </a:moveTo>
                  <a:lnTo>
                    <a:pt x="1705662" y="0"/>
                  </a:lnTo>
                  <a:lnTo>
                    <a:pt x="170566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0" y="-57150"/>
              <a:ext cx="1705662" cy="1411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b="53644" l="20827" r="44956" t="12111"/>
          <a:stretch/>
        </p:blipFill>
        <p:spPr>
          <a:xfrm>
            <a:off x="2217720" y="766516"/>
            <a:ext cx="5439653" cy="8171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3"/>
          <p:cNvGrpSpPr/>
          <p:nvPr/>
        </p:nvGrpSpPr>
        <p:grpSpPr>
          <a:xfrm>
            <a:off x="9384219" y="1898857"/>
            <a:ext cx="1245141" cy="264620"/>
            <a:chOff x="0" y="-57150"/>
            <a:chExt cx="327938" cy="69693"/>
          </a:xfrm>
        </p:grpSpPr>
        <p:sp>
          <p:nvSpPr>
            <p:cNvPr id="144" name="Google Shape;144;p3"/>
            <p:cNvSpPr/>
            <p:nvPr/>
          </p:nvSpPr>
          <p:spPr>
            <a:xfrm>
              <a:off x="0" y="0"/>
              <a:ext cx="327938" cy="12543"/>
            </a:xfrm>
            <a:custGeom>
              <a:rect b="b" l="l" r="r" t="t"/>
              <a:pathLst>
                <a:path extrusionOk="0" h="12543" w="327938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0" y="-57150"/>
              <a:ext cx="327938" cy="69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3"/>
          <p:cNvSpPr/>
          <p:nvPr/>
        </p:nvSpPr>
        <p:spPr>
          <a:xfrm>
            <a:off x="7657373" y="8937663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4"/>
                </a:lnTo>
                <a:lnTo>
                  <a:pt x="0" y="64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-499973" y="2115852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4"/>
                </a:lnTo>
                <a:lnTo>
                  <a:pt x="0" y="64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712346" y="673526"/>
            <a:ext cx="904901" cy="710348"/>
          </a:xfrm>
          <a:custGeom>
            <a:rect b="b" l="l" r="r" t="t"/>
            <a:pathLst>
              <a:path extrusionOk="0" h="710348" w="904901">
                <a:moveTo>
                  <a:pt x="0" y="0"/>
                </a:moveTo>
                <a:lnTo>
                  <a:pt x="904901" y="0"/>
                </a:lnTo>
                <a:lnTo>
                  <a:pt x="904901" y="710348"/>
                </a:lnTo>
                <a:lnTo>
                  <a:pt x="0" y="710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9384219" y="2442749"/>
            <a:ext cx="7060975" cy="188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C5C9B"/>
                </a:solidFill>
                <a:latin typeface="Inter"/>
                <a:ea typeface="Inter"/>
                <a:cs typeface="Inter"/>
                <a:sym typeface="Inter"/>
              </a:rPr>
              <a:t>REPORT OF THE SECRETARY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9384219" y="5167689"/>
            <a:ext cx="7691636" cy="625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6012" lvl="1" marL="75202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•"/>
            </a:pPr>
            <a:r>
              <a:rPr b="1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 Members Meeting Minutes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2399773" y="8562485"/>
            <a:ext cx="3902707" cy="804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Jon Sanfratello</a:t>
            </a:r>
            <a:endParaRPr/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Assistant Superintendent of Programs</a:t>
            </a:r>
            <a:endParaRPr/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GV BOCES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 rot="2700000">
            <a:off x="17822553" y="8135882"/>
            <a:ext cx="930895" cy="929405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C5C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>
            <a:off x="0" y="4926509"/>
            <a:ext cx="6476186" cy="5360491"/>
            <a:chOff x="0" y="-57150"/>
            <a:chExt cx="1705662" cy="1411817"/>
          </a:xfrm>
        </p:grpSpPr>
        <p:sp>
          <p:nvSpPr>
            <p:cNvPr id="158" name="Google Shape;158;p4"/>
            <p:cNvSpPr/>
            <p:nvPr/>
          </p:nvSpPr>
          <p:spPr>
            <a:xfrm>
              <a:off x="0" y="0"/>
              <a:ext cx="1705662" cy="1354667"/>
            </a:xfrm>
            <a:custGeom>
              <a:rect b="b" l="l" r="r" t="t"/>
              <a:pathLst>
                <a:path extrusionOk="0" h="1354667" w="1705662">
                  <a:moveTo>
                    <a:pt x="0" y="0"/>
                  </a:moveTo>
                  <a:lnTo>
                    <a:pt x="1705662" y="0"/>
                  </a:lnTo>
                  <a:lnTo>
                    <a:pt x="170566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0" y="-57150"/>
              <a:ext cx="1705662" cy="1411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 b="0" l="8392" r="8392" t="0"/>
          <a:stretch/>
        </p:blipFill>
        <p:spPr>
          <a:xfrm>
            <a:off x="2217720" y="766516"/>
            <a:ext cx="5439653" cy="8171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4"/>
          <p:cNvGrpSpPr/>
          <p:nvPr/>
        </p:nvGrpSpPr>
        <p:grpSpPr>
          <a:xfrm>
            <a:off x="9384219" y="1898857"/>
            <a:ext cx="1245141" cy="264620"/>
            <a:chOff x="0" y="-57150"/>
            <a:chExt cx="327938" cy="69693"/>
          </a:xfrm>
        </p:grpSpPr>
        <p:sp>
          <p:nvSpPr>
            <p:cNvPr id="162" name="Google Shape;162;p4"/>
            <p:cNvSpPr/>
            <p:nvPr/>
          </p:nvSpPr>
          <p:spPr>
            <a:xfrm>
              <a:off x="0" y="0"/>
              <a:ext cx="327938" cy="12543"/>
            </a:xfrm>
            <a:custGeom>
              <a:rect b="b" l="l" r="r" t="t"/>
              <a:pathLst>
                <a:path extrusionOk="0" h="12543" w="327938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0" y="-57150"/>
              <a:ext cx="327938" cy="69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4"/>
          <p:cNvSpPr/>
          <p:nvPr/>
        </p:nvSpPr>
        <p:spPr>
          <a:xfrm>
            <a:off x="7657373" y="8937663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4"/>
                </a:lnTo>
                <a:lnTo>
                  <a:pt x="0" y="64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-499973" y="2115852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4"/>
                </a:lnTo>
                <a:lnTo>
                  <a:pt x="0" y="64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12346" y="673526"/>
            <a:ext cx="904901" cy="710348"/>
          </a:xfrm>
          <a:custGeom>
            <a:rect b="b" l="l" r="r" t="t"/>
            <a:pathLst>
              <a:path extrusionOk="0" h="710348" w="904901">
                <a:moveTo>
                  <a:pt x="0" y="0"/>
                </a:moveTo>
                <a:lnTo>
                  <a:pt x="904901" y="0"/>
                </a:lnTo>
                <a:lnTo>
                  <a:pt x="904901" y="710348"/>
                </a:lnTo>
                <a:lnTo>
                  <a:pt x="0" y="710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9384219" y="2442749"/>
            <a:ext cx="7875081" cy="188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C5C9B"/>
                </a:solidFill>
                <a:latin typeface="Inter"/>
                <a:ea typeface="Inter"/>
                <a:cs typeface="Inter"/>
                <a:sym typeface="Inter"/>
              </a:rPr>
              <a:t>REPORT OF THE TREASURER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2399773" y="8562485"/>
            <a:ext cx="3713084" cy="1021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Mike Hoover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Principal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OHM BOCES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9384219" y="5167689"/>
            <a:ext cx="5703381" cy="585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6012" lvl="1" marL="75202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•"/>
            </a:pPr>
            <a:r>
              <a:rPr b="1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Report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/>
          <p:nvPr/>
        </p:nvSpPr>
        <p:spPr>
          <a:xfrm rot="2700000">
            <a:off x="17822553" y="8135882"/>
            <a:ext cx="930895" cy="929405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C5C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5"/>
          <p:cNvGrpSpPr/>
          <p:nvPr/>
        </p:nvGrpSpPr>
        <p:grpSpPr>
          <a:xfrm>
            <a:off x="0" y="4926509"/>
            <a:ext cx="6476186" cy="5360491"/>
            <a:chOff x="0" y="-57150"/>
            <a:chExt cx="1705662" cy="1411817"/>
          </a:xfrm>
        </p:grpSpPr>
        <p:sp>
          <p:nvSpPr>
            <p:cNvPr id="176" name="Google Shape;176;p5"/>
            <p:cNvSpPr/>
            <p:nvPr/>
          </p:nvSpPr>
          <p:spPr>
            <a:xfrm>
              <a:off x="0" y="0"/>
              <a:ext cx="1705662" cy="1354667"/>
            </a:xfrm>
            <a:custGeom>
              <a:rect b="b" l="l" r="r" t="t"/>
              <a:pathLst>
                <a:path extrusionOk="0" h="1354667" w="1705662">
                  <a:moveTo>
                    <a:pt x="0" y="0"/>
                  </a:moveTo>
                  <a:lnTo>
                    <a:pt x="1705662" y="0"/>
                  </a:lnTo>
                  <a:lnTo>
                    <a:pt x="170566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0" y="-57150"/>
              <a:ext cx="1705662" cy="1411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6740" l="10078" r="7041" t="10260"/>
          <a:stretch/>
        </p:blipFill>
        <p:spPr>
          <a:xfrm>
            <a:off x="2217720" y="766516"/>
            <a:ext cx="5439653" cy="8171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5"/>
          <p:cNvGrpSpPr/>
          <p:nvPr/>
        </p:nvGrpSpPr>
        <p:grpSpPr>
          <a:xfrm>
            <a:off x="9384219" y="549521"/>
            <a:ext cx="1245141" cy="264620"/>
            <a:chOff x="0" y="-57150"/>
            <a:chExt cx="327938" cy="69693"/>
          </a:xfrm>
        </p:grpSpPr>
        <p:sp>
          <p:nvSpPr>
            <p:cNvPr id="180" name="Google Shape;180;p5"/>
            <p:cNvSpPr/>
            <p:nvPr/>
          </p:nvSpPr>
          <p:spPr>
            <a:xfrm>
              <a:off x="0" y="0"/>
              <a:ext cx="327938" cy="12543"/>
            </a:xfrm>
            <a:custGeom>
              <a:rect b="b" l="l" r="r" t="t"/>
              <a:pathLst>
                <a:path extrusionOk="0" h="12543" w="327938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0" y="-57150"/>
              <a:ext cx="327938" cy="69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5"/>
          <p:cNvSpPr/>
          <p:nvPr/>
        </p:nvSpPr>
        <p:spPr>
          <a:xfrm>
            <a:off x="7657373" y="8937663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4"/>
                </a:lnTo>
                <a:lnTo>
                  <a:pt x="0" y="64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-499973" y="2115852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4"/>
                </a:lnTo>
                <a:lnTo>
                  <a:pt x="0" y="64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9384219" y="1093413"/>
            <a:ext cx="7060975" cy="188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C5C9B"/>
                </a:solidFill>
                <a:latin typeface="Inter"/>
                <a:ea typeface="Inter"/>
                <a:cs typeface="Inter"/>
                <a:sym typeface="Inter"/>
              </a:rPr>
              <a:t>REPORT OF THE VICE PRESIDENT</a:t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712346" y="673526"/>
            <a:ext cx="904901" cy="710348"/>
          </a:xfrm>
          <a:custGeom>
            <a:rect b="b" l="l" r="r" t="t"/>
            <a:pathLst>
              <a:path extrusionOk="0" h="710348" w="904901">
                <a:moveTo>
                  <a:pt x="0" y="0"/>
                </a:moveTo>
                <a:lnTo>
                  <a:pt x="904901" y="0"/>
                </a:lnTo>
                <a:lnTo>
                  <a:pt x="904901" y="710348"/>
                </a:lnTo>
                <a:lnTo>
                  <a:pt x="0" y="710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9144000" y="3158433"/>
            <a:ext cx="9144000" cy="6817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6012" lvl="1" marL="75202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•"/>
            </a:pPr>
            <a:r>
              <a:rPr b="1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ACTEA at the Statewide Level</a:t>
            </a:r>
            <a:endParaRPr/>
          </a:p>
          <a:p>
            <a:pPr indent="-501349" lvl="2" marL="150405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⚬"/>
            </a:pPr>
            <a:r>
              <a:rPr b="1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Mentoring, Coaching, Teaching</a:t>
            </a:r>
            <a:endParaRPr/>
          </a:p>
          <a:p>
            <a:pPr indent="-564019" lvl="3" marL="225607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￭"/>
            </a:pPr>
            <a:r>
              <a:rPr b="0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ACTEA Leadership Conference</a:t>
            </a:r>
            <a:endParaRPr/>
          </a:p>
          <a:p>
            <a:pPr indent="-564019" lvl="3" marL="225607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￭"/>
            </a:pPr>
            <a:r>
              <a:rPr b="0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CTE Continuing the Conversation</a:t>
            </a:r>
            <a:endParaRPr/>
          </a:p>
          <a:p>
            <a:pPr indent="-564019" lvl="3" marL="225607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￭"/>
            </a:pPr>
            <a:r>
              <a:rPr b="0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Power Drive</a:t>
            </a:r>
            <a:endParaRPr/>
          </a:p>
          <a:p>
            <a:pPr indent="-376012" lvl="1" marL="75202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•"/>
            </a:pPr>
            <a:r>
              <a:rPr b="1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ACTEA at the Regional Level</a:t>
            </a:r>
            <a:endParaRPr/>
          </a:p>
          <a:p>
            <a:pPr indent="-501349" lvl="2" marL="150405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⚬"/>
            </a:pPr>
            <a:r>
              <a:rPr b="1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Leadership</a:t>
            </a:r>
            <a:endParaRPr/>
          </a:p>
          <a:p>
            <a:pPr indent="-564019" lvl="3" marL="225607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￭"/>
            </a:pPr>
            <a:r>
              <a:rPr b="0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Mentoring and Coaching</a:t>
            </a:r>
            <a:endParaRPr/>
          </a:p>
          <a:p>
            <a:pPr indent="-564019" lvl="3" marL="225607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￭"/>
            </a:pPr>
            <a:r>
              <a:rPr b="0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Practices across NYS</a:t>
            </a:r>
            <a:endParaRPr/>
          </a:p>
          <a:p>
            <a:pPr indent="-564019" lvl="3" marL="2256075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3"/>
              <a:buFont typeface="Arial"/>
              <a:buChar char="￭"/>
            </a:pPr>
            <a:r>
              <a:rPr b="0" i="0" lang="en-US" sz="34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2399773" y="8562485"/>
            <a:ext cx="3902707" cy="804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Michele Friedman</a:t>
            </a:r>
            <a:endParaRPr/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Director of Career and Technical Education</a:t>
            </a:r>
            <a:endParaRPr/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CEWW BOCES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/>
          <p:nvPr/>
        </p:nvSpPr>
        <p:spPr>
          <a:xfrm rot="2700000">
            <a:off x="17822553" y="8135882"/>
            <a:ext cx="930895" cy="929405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C5C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6"/>
          <p:cNvGrpSpPr/>
          <p:nvPr/>
        </p:nvGrpSpPr>
        <p:grpSpPr>
          <a:xfrm>
            <a:off x="0" y="4926509"/>
            <a:ext cx="6476186" cy="5360491"/>
            <a:chOff x="0" y="-57150"/>
            <a:chExt cx="1705662" cy="1411817"/>
          </a:xfrm>
        </p:grpSpPr>
        <p:sp>
          <p:nvSpPr>
            <p:cNvPr id="194" name="Google Shape;194;p6"/>
            <p:cNvSpPr/>
            <p:nvPr/>
          </p:nvSpPr>
          <p:spPr>
            <a:xfrm>
              <a:off x="0" y="0"/>
              <a:ext cx="1705662" cy="1354667"/>
            </a:xfrm>
            <a:custGeom>
              <a:rect b="b" l="l" r="r" t="t"/>
              <a:pathLst>
                <a:path extrusionOk="0" h="1354667" w="1705662">
                  <a:moveTo>
                    <a:pt x="0" y="0"/>
                  </a:moveTo>
                  <a:lnTo>
                    <a:pt x="1705662" y="0"/>
                  </a:lnTo>
                  <a:lnTo>
                    <a:pt x="170566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0" y="-57150"/>
              <a:ext cx="1705662" cy="1411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b="5800" l="8994" r="10044" t="13122"/>
          <a:stretch/>
        </p:blipFill>
        <p:spPr>
          <a:xfrm>
            <a:off x="2217720" y="766516"/>
            <a:ext cx="5439653" cy="8171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6"/>
          <p:cNvGrpSpPr/>
          <p:nvPr/>
        </p:nvGrpSpPr>
        <p:grpSpPr>
          <a:xfrm>
            <a:off x="9384219" y="1898857"/>
            <a:ext cx="1245141" cy="264620"/>
            <a:chOff x="0" y="-57150"/>
            <a:chExt cx="327938" cy="69693"/>
          </a:xfrm>
        </p:grpSpPr>
        <p:sp>
          <p:nvSpPr>
            <p:cNvPr id="198" name="Google Shape;198;p6"/>
            <p:cNvSpPr/>
            <p:nvPr/>
          </p:nvSpPr>
          <p:spPr>
            <a:xfrm>
              <a:off x="0" y="0"/>
              <a:ext cx="327938" cy="12543"/>
            </a:xfrm>
            <a:custGeom>
              <a:rect b="b" l="l" r="r" t="t"/>
              <a:pathLst>
                <a:path extrusionOk="0" h="12543" w="327938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0" y="-57150"/>
              <a:ext cx="327938" cy="69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6"/>
          <p:cNvSpPr/>
          <p:nvPr/>
        </p:nvSpPr>
        <p:spPr>
          <a:xfrm>
            <a:off x="7657373" y="8937663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4"/>
                </a:lnTo>
                <a:lnTo>
                  <a:pt x="0" y="64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-499973" y="2115852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4"/>
                </a:lnTo>
                <a:lnTo>
                  <a:pt x="0" y="64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712346" y="673526"/>
            <a:ext cx="904901" cy="710348"/>
          </a:xfrm>
          <a:custGeom>
            <a:rect b="b" l="l" r="r" t="t"/>
            <a:pathLst>
              <a:path extrusionOk="0" h="710348" w="904901">
                <a:moveTo>
                  <a:pt x="0" y="0"/>
                </a:moveTo>
                <a:lnTo>
                  <a:pt x="904901" y="0"/>
                </a:lnTo>
                <a:lnTo>
                  <a:pt x="904901" y="710348"/>
                </a:lnTo>
                <a:lnTo>
                  <a:pt x="0" y="710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9384219" y="2442749"/>
            <a:ext cx="8246066" cy="9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C5C9B"/>
                </a:solidFill>
                <a:latin typeface="Inter"/>
                <a:ea typeface="Inter"/>
                <a:cs typeface="Inter"/>
                <a:sym typeface="Inter"/>
              </a:rPr>
              <a:t>CONGRATULATIONS!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2399773" y="8562485"/>
            <a:ext cx="3902707" cy="878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Kim Bell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Director of Career and Technical Education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Rockland BOCES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9927340" y="3919141"/>
            <a:ext cx="7159823" cy="625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Zone 4 ACTEA Board Director</a:t>
            </a:r>
            <a:endParaRPr/>
          </a:p>
        </p:txBody>
      </p:sp>
      <p:sp>
        <p:nvSpPr>
          <p:cNvPr id="206" name="Google Shape;206;p6"/>
          <p:cNvSpPr txBox="1"/>
          <p:nvPr/>
        </p:nvSpPr>
        <p:spPr>
          <a:xfrm>
            <a:off x="11012026" y="4652064"/>
            <a:ext cx="5058253" cy="124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KIM BELL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12123643" y="6196724"/>
            <a:ext cx="2141339" cy="625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retiring!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7"/>
          <p:cNvGrpSpPr/>
          <p:nvPr/>
        </p:nvGrpSpPr>
        <p:grpSpPr>
          <a:xfrm>
            <a:off x="9153525" y="0"/>
            <a:ext cx="9144000" cy="10287000"/>
            <a:chOff x="0" y="0"/>
            <a:chExt cx="5370413" cy="6041715"/>
          </a:xfrm>
        </p:grpSpPr>
        <p:sp>
          <p:nvSpPr>
            <p:cNvPr id="213" name="Google Shape;213;p7"/>
            <p:cNvSpPr/>
            <p:nvPr/>
          </p:nvSpPr>
          <p:spPr>
            <a:xfrm>
              <a:off x="0" y="0"/>
              <a:ext cx="5370413" cy="6041715"/>
            </a:xfrm>
            <a:custGeom>
              <a:rect b="b" l="l" r="r" t="t"/>
              <a:pathLst>
                <a:path extrusionOk="0" h="6041715" w="5370413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0" y="0"/>
              <a:ext cx="5370413" cy="6041715"/>
            </a:xfrm>
            <a:custGeom>
              <a:rect b="b" l="l" r="r" t="t"/>
              <a:pathLst>
                <a:path extrusionOk="0" h="6041715" w="5370413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0C5C9B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7"/>
          <p:cNvGrpSpPr/>
          <p:nvPr/>
        </p:nvGrpSpPr>
        <p:grpSpPr>
          <a:xfrm>
            <a:off x="1751551" y="5512833"/>
            <a:ext cx="1245141" cy="264620"/>
            <a:chOff x="0" y="-57150"/>
            <a:chExt cx="327938" cy="69693"/>
          </a:xfrm>
        </p:grpSpPr>
        <p:sp>
          <p:nvSpPr>
            <p:cNvPr id="216" name="Google Shape;216;p7"/>
            <p:cNvSpPr/>
            <p:nvPr/>
          </p:nvSpPr>
          <p:spPr>
            <a:xfrm>
              <a:off x="0" y="0"/>
              <a:ext cx="327938" cy="12543"/>
            </a:xfrm>
            <a:custGeom>
              <a:rect b="b" l="l" r="r" t="t"/>
              <a:pathLst>
                <a:path extrusionOk="0" h="12543" w="327938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0" y="-57150"/>
              <a:ext cx="327938" cy="69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8966379" y="1719821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9153525" y="8617027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7"/>
          <p:cNvGrpSpPr/>
          <p:nvPr/>
        </p:nvGrpSpPr>
        <p:grpSpPr>
          <a:xfrm>
            <a:off x="1751551" y="2040458"/>
            <a:ext cx="9180589" cy="3057412"/>
            <a:chOff x="0" y="-190500"/>
            <a:chExt cx="12240786" cy="4076548"/>
          </a:xfrm>
        </p:grpSpPr>
        <p:sp>
          <p:nvSpPr>
            <p:cNvPr id="221" name="Google Shape;221;p7"/>
            <p:cNvSpPr txBox="1"/>
            <p:nvPr/>
          </p:nvSpPr>
          <p:spPr>
            <a:xfrm>
              <a:off x="0" y="-190500"/>
              <a:ext cx="12240786" cy="2126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574">
                  <a:solidFill>
                    <a:srgbClr val="201E1E"/>
                  </a:solidFill>
                  <a:latin typeface="Inter"/>
                  <a:ea typeface="Inter"/>
                  <a:cs typeface="Inter"/>
                  <a:sym typeface="Inter"/>
                </a:rPr>
                <a:t>ACTEA</a:t>
              </a: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0" y="1759194"/>
              <a:ext cx="12240786" cy="2126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574">
                  <a:solidFill>
                    <a:srgbClr val="0C5C9B"/>
                  </a:solidFill>
                  <a:latin typeface="Inter"/>
                  <a:ea typeface="Inter"/>
                  <a:cs typeface="Inter"/>
                  <a:sym typeface="Inter"/>
                </a:rPr>
                <a:t>NOMINATIONS</a:t>
              </a:r>
              <a:endParaRPr/>
            </a:p>
          </p:txBody>
        </p:sp>
      </p:grpSp>
      <p:sp>
        <p:nvSpPr>
          <p:cNvPr id="223" name="Google Shape;223;p7"/>
          <p:cNvSpPr txBox="1"/>
          <p:nvPr/>
        </p:nvSpPr>
        <p:spPr>
          <a:xfrm>
            <a:off x="1751551" y="7991125"/>
            <a:ext cx="2742605" cy="625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Mike Hoover</a:t>
            </a:r>
            <a:endParaRPr/>
          </a:p>
        </p:txBody>
      </p:sp>
      <p:sp>
        <p:nvSpPr>
          <p:cNvPr id="224" name="Google Shape;224;p7"/>
          <p:cNvSpPr txBox="1"/>
          <p:nvPr/>
        </p:nvSpPr>
        <p:spPr>
          <a:xfrm>
            <a:off x="1751551" y="6495138"/>
            <a:ext cx="1169422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Board Election Slate of Officers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/>
          <p:nvPr/>
        </p:nvSpPr>
        <p:spPr>
          <a:xfrm rot="2700000">
            <a:off x="17822553" y="8135882"/>
            <a:ext cx="930895" cy="929405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C5C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8"/>
          <p:cNvPicPr preferRelativeResize="0"/>
          <p:nvPr/>
        </p:nvPicPr>
        <p:blipFill rotWithShape="1">
          <a:blip r:embed="rId3">
            <a:alphaModFix/>
          </a:blip>
          <a:srcRect b="25101" l="0" r="0" t="35178"/>
          <a:stretch/>
        </p:blipFill>
        <p:spPr>
          <a:xfrm>
            <a:off x="0" y="0"/>
            <a:ext cx="18288000" cy="452186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/>
          <p:nvPr/>
        </p:nvSpPr>
        <p:spPr>
          <a:xfrm>
            <a:off x="714074" y="9096251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 flipH="1" rot="7878058">
            <a:off x="9143339" y="7063023"/>
            <a:ext cx="2153619" cy="1593678"/>
          </a:xfrm>
          <a:custGeom>
            <a:rect b="b" l="l" r="r" t="t"/>
            <a:pathLst>
              <a:path extrusionOk="0" h="1593678" w="2153619">
                <a:moveTo>
                  <a:pt x="0" y="1593678"/>
                </a:moveTo>
                <a:lnTo>
                  <a:pt x="2153619" y="1593678"/>
                </a:lnTo>
                <a:lnTo>
                  <a:pt x="2153619" y="0"/>
                </a:lnTo>
                <a:lnTo>
                  <a:pt x="0" y="0"/>
                </a:lnTo>
                <a:lnTo>
                  <a:pt x="0" y="159367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2031886" y="981075"/>
            <a:ext cx="14224229" cy="1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83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LEADERSHIP EVENTS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714074" y="4939620"/>
            <a:ext cx="9506074" cy="10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9">
                <a:solidFill>
                  <a:srgbClr val="0C5C9B"/>
                </a:solidFill>
                <a:latin typeface="Open Sans"/>
                <a:ea typeface="Open Sans"/>
                <a:cs typeface="Open Sans"/>
                <a:sym typeface="Open Sans"/>
              </a:rPr>
              <a:t>In-Person Conference</a:t>
            </a:r>
            <a:endParaRPr/>
          </a:p>
        </p:txBody>
      </p:sp>
      <p:sp>
        <p:nvSpPr>
          <p:cNvPr id="235" name="Google Shape;235;p8"/>
          <p:cNvSpPr txBox="1"/>
          <p:nvPr/>
        </p:nvSpPr>
        <p:spPr>
          <a:xfrm>
            <a:off x="714074" y="6105881"/>
            <a:ext cx="8739363" cy="87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20">
                <a:solidFill>
                  <a:srgbClr val="201E1E"/>
                </a:solidFill>
                <a:latin typeface="Open Sans"/>
                <a:ea typeface="Open Sans"/>
                <a:cs typeface="Open Sans"/>
                <a:sym typeface="Open Sans"/>
              </a:rPr>
              <a:t>OCTOBER 22-24, 2025</a:t>
            </a:r>
            <a:endParaRPr/>
          </a:p>
        </p:txBody>
      </p:sp>
      <p:sp>
        <p:nvSpPr>
          <p:cNvPr id="236" name="Google Shape;236;p8"/>
          <p:cNvSpPr txBox="1"/>
          <p:nvPr/>
        </p:nvSpPr>
        <p:spPr>
          <a:xfrm>
            <a:off x="714074" y="7109293"/>
            <a:ext cx="8739363" cy="1454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0">
                <a:solidFill>
                  <a:srgbClr val="201E1E"/>
                </a:solidFill>
                <a:latin typeface="Open Sans"/>
                <a:ea typeface="Open Sans"/>
                <a:cs typeface="Open Sans"/>
                <a:sym typeface="Open Sans"/>
              </a:rPr>
              <a:t>Turning Stone Resort and Casino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0">
                <a:solidFill>
                  <a:srgbClr val="201E1E"/>
                </a:solidFill>
                <a:latin typeface="Open Sans"/>
                <a:ea typeface="Open Sans"/>
                <a:cs typeface="Open Sans"/>
                <a:sym typeface="Open Sans"/>
              </a:rPr>
              <a:t>Verona, NY</a:t>
            </a:r>
            <a:endParaRPr/>
          </a:p>
        </p:txBody>
      </p:sp>
      <p:sp>
        <p:nvSpPr>
          <p:cNvPr id="237" name="Google Shape;237;p8"/>
          <p:cNvSpPr txBox="1"/>
          <p:nvPr/>
        </p:nvSpPr>
        <p:spPr>
          <a:xfrm>
            <a:off x="-779921" y="8277630"/>
            <a:ext cx="18039221" cy="156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88">
                <a:solidFill>
                  <a:srgbClr val="0C5C9B"/>
                </a:solidFill>
                <a:latin typeface="Open Sans"/>
                <a:ea typeface="Open Sans"/>
                <a:cs typeface="Open Sans"/>
                <a:sym typeface="Open Sans"/>
              </a:rPr>
              <a:t>Matt Sheehan</a:t>
            </a:r>
            <a:endParaRPr/>
          </a:p>
          <a:p>
            <a:pPr indent="0" lvl="0" marL="0" marR="0" rtl="0" algn="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C5C9B"/>
                </a:solidFill>
                <a:latin typeface="Open Sans"/>
                <a:ea typeface="Open Sans"/>
                <a:cs typeface="Open Sans"/>
                <a:sym typeface="Open Sans"/>
              </a:rPr>
              <a:t>Director of The Center for Career and Technical Excellence</a:t>
            </a:r>
            <a:endParaRPr/>
          </a:p>
          <a:p>
            <a:pPr indent="0" lvl="0" marL="0" marR="0" rtl="0" algn="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C5C9B"/>
                </a:solidFill>
                <a:latin typeface="Open Sans"/>
                <a:ea typeface="Open Sans"/>
                <a:cs typeface="Open Sans"/>
                <a:sym typeface="Open Sans"/>
              </a:rPr>
              <a:t>BT BOCES</a:t>
            </a:r>
            <a:endParaRPr/>
          </a:p>
        </p:txBody>
      </p:sp>
      <p:sp>
        <p:nvSpPr>
          <p:cNvPr id="238" name="Google Shape;238;p8"/>
          <p:cNvSpPr txBox="1"/>
          <p:nvPr/>
        </p:nvSpPr>
        <p:spPr>
          <a:xfrm>
            <a:off x="4537161" y="2585167"/>
            <a:ext cx="9213679" cy="1070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79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2025-2026</a:t>
            </a:r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9730389" y="6018827"/>
            <a:ext cx="2882352" cy="923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43">
                <a:solidFill>
                  <a:srgbClr val="0C5C9B"/>
                </a:solidFill>
                <a:latin typeface="Open Sans"/>
                <a:ea typeface="Open Sans"/>
                <a:cs typeface="Open Sans"/>
                <a:sym typeface="Open Sans"/>
              </a:rPr>
              <a:t>New Location!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663" l="0" r="0" t="-166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 rot="2700000">
            <a:off x="17822553" y="8135882"/>
            <a:ext cx="930895" cy="929405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C5C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979583" y="3406108"/>
            <a:ext cx="16328834" cy="2622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242">
                <a:solidFill>
                  <a:srgbClr val="0C5C9B"/>
                </a:solidFill>
                <a:latin typeface="Inter"/>
                <a:ea typeface="Inter"/>
                <a:cs typeface="Inter"/>
                <a:sym typeface="Inter"/>
              </a:rPr>
              <a:t>THANK</a:t>
            </a:r>
            <a:r>
              <a:rPr b="1" lang="en-US" sz="1524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US" sz="15242">
                <a:solidFill>
                  <a:srgbClr val="0C5C9B"/>
                </a:solidFill>
                <a:latin typeface="Inter"/>
                <a:ea typeface="Inter"/>
                <a:cs typeface="Inter"/>
                <a:sym typeface="Inter"/>
              </a:rPr>
              <a:t>YOU!</a:t>
            </a:r>
            <a:endParaRPr/>
          </a:p>
        </p:txBody>
      </p:sp>
      <p:grpSp>
        <p:nvGrpSpPr>
          <p:cNvPr id="247" name="Google Shape;247;p9"/>
          <p:cNvGrpSpPr/>
          <p:nvPr/>
        </p:nvGrpSpPr>
        <p:grpSpPr>
          <a:xfrm>
            <a:off x="7494564" y="2163443"/>
            <a:ext cx="3298871" cy="777557"/>
            <a:chOff x="0" y="-57150"/>
            <a:chExt cx="868839" cy="204789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868839" cy="147639"/>
            </a:xfrm>
            <a:custGeom>
              <a:rect b="b" l="l" r="r" t="t"/>
              <a:pathLst>
                <a:path extrusionOk="0" h="147639" w="868839">
                  <a:moveTo>
                    <a:pt x="0" y="0"/>
                  </a:moveTo>
                  <a:lnTo>
                    <a:pt x="868839" y="0"/>
                  </a:lnTo>
                  <a:lnTo>
                    <a:pt x="868839" y="147639"/>
                  </a:lnTo>
                  <a:lnTo>
                    <a:pt x="0" y="147639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-57150"/>
              <a:ext cx="868839" cy="20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9"/>
          <p:cNvGrpSpPr/>
          <p:nvPr/>
        </p:nvGrpSpPr>
        <p:grpSpPr>
          <a:xfrm>
            <a:off x="8521429" y="6253831"/>
            <a:ext cx="1245141" cy="264620"/>
            <a:chOff x="0" y="-57150"/>
            <a:chExt cx="327938" cy="69693"/>
          </a:xfrm>
        </p:grpSpPr>
        <p:sp>
          <p:nvSpPr>
            <p:cNvPr id="251" name="Google Shape;251;p9"/>
            <p:cNvSpPr/>
            <p:nvPr/>
          </p:nvSpPr>
          <p:spPr>
            <a:xfrm>
              <a:off x="0" y="0"/>
              <a:ext cx="327938" cy="12543"/>
            </a:xfrm>
            <a:custGeom>
              <a:rect b="b" l="l" r="r" t="t"/>
              <a:pathLst>
                <a:path extrusionOk="0" h="12543" w="327938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0" y="-57150"/>
              <a:ext cx="327938" cy="69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9"/>
          <p:cNvSpPr txBox="1"/>
          <p:nvPr/>
        </p:nvSpPr>
        <p:spPr>
          <a:xfrm>
            <a:off x="7494564" y="2425767"/>
            <a:ext cx="3298871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2025</a:t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14921309" y="2337627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2194929" y="2337627"/>
            <a:ext cx="1171762" cy="641273"/>
          </a:xfrm>
          <a:custGeom>
            <a:rect b="b" l="l" r="r" t="t"/>
            <a:pathLst>
              <a:path extrusionOk="0" h="641273" w="1171762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7855647" y="7235586"/>
            <a:ext cx="2576706" cy="2022714"/>
          </a:xfrm>
          <a:custGeom>
            <a:rect b="b" l="l" r="r" t="t"/>
            <a:pathLst>
              <a:path extrusionOk="0" h="2022714" w="2576706">
                <a:moveTo>
                  <a:pt x="0" y="0"/>
                </a:moveTo>
                <a:lnTo>
                  <a:pt x="2576706" y="0"/>
                </a:lnTo>
                <a:lnTo>
                  <a:pt x="2576706" y="2022714"/>
                </a:lnTo>
                <a:lnTo>
                  <a:pt x="0" y="2022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